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81" r:id="rId8"/>
    <p:sldId id="265" r:id="rId9"/>
    <p:sldId id="266" r:id="rId10"/>
    <p:sldId id="268" r:id="rId11"/>
    <p:sldId id="270" r:id="rId12"/>
    <p:sldId id="271" r:id="rId13"/>
    <p:sldId id="282" r:id="rId14"/>
    <p:sldId id="273" r:id="rId15"/>
    <p:sldId id="275" r:id="rId16"/>
    <p:sldId id="276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5" autoAdjust="0"/>
    <p:restoredTop sz="94660"/>
  </p:normalViewPr>
  <p:slideViewPr>
    <p:cSldViewPr>
      <p:cViewPr varScale="1">
        <p:scale>
          <a:sx n="103" d="100"/>
          <a:sy n="103" d="100"/>
        </p:scale>
        <p:origin x="-1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99AD2F5-DA72-472C-ABEB-FF6CBCA071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CE9B8-BB96-4E22-93F3-A5791E50AA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DABD4-734F-4EBA-AD2F-1687A886FD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561BF728-958C-466B-AF6E-7B0D89FEAC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905A4F7D-BFC9-4E1C-82E3-10CF4D6142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3C0B0-5115-4D21-ABA6-7682DB2EF0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715BD-E76C-469A-B4A7-86A7064C8E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110EF-53B8-4996-BE0E-FE7632099D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7A9B9-782B-4C29-AF7E-3B3EAEFFBA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038F7-CE6A-4344-BDAE-80D8D3F4E8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C5BC5-AD57-487A-8EC3-85466E775A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0C344-B346-44CE-A1E1-5C11F3F4FE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F126D-B5DB-4BA6-9658-A60E5E1876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D870A85-44B7-4597-9760-ED872C72FF2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03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31913" y="692150"/>
            <a:ext cx="67691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t-RU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 Сугышчан дан” </a:t>
            </a:r>
            <a:br>
              <a:rPr lang="tt-RU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t-RU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мәктәп музее</a:t>
            </a:r>
            <a:endParaRPr lang="ru-RU" sz="5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290763" y="2971800"/>
            <a:ext cx="45624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Презентация</a:t>
            </a:r>
          </a:p>
          <a:p>
            <a:pPr algn="ctr"/>
            <a:r>
              <a:rPr lang="tt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Яңа Савин районы</a:t>
            </a:r>
          </a:p>
          <a:p>
            <a:pPr algn="ctr"/>
            <a:r>
              <a:rPr lang="tt-RU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23 нче мәктәп</a:t>
            </a:r>
            <a:endParaRPr lang="ru-RU" sz="32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42987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1125538"/>
            <a:ext cx="8964613" cy="6264275"/>
          </a:xfrm>
        </p:spPr>
        <p:txBody>
          <a:bodyPr/>
          <a:lstStyle/>
          <a:p>
            <a:r>
              <a:rPr lang="ru-RU" sz="2000">
                <a:solidFill>
                  <a:srgbClr val="FF0000"/>
                </a:solidFill>
              </a:rPr>
              <a:t>1944 елда ,июль</a:t>
            </a:r>
            <a:r>
              <a:rPr lang="tt-RU" sz="2000">
                <a:solidFill>
                  <a:srgbClr val="FF0000"/>
                </a:solidFill>
              </a:rPr>
              <a:t>нең </a:t>
            </a:r>
            <a:r>
              <a:rPr lang="en-US" sz="2000">
                <a:solidFill>
                  <a:srgbClr val="FF0000"/>
                </a:solidFill>
              </a:rPr>
              <a:t>II</a:t>
            </a:r>
            <a:r>
              <a:rPr lang="tt-RU" sz="2000">
                <a:solidFill>
                  <a:srgbClr val="FF0000"/>
                </a:solidFill>
              </a:rPr>
              <a:t> нче яртысында ,96 нчы дивизия Пол</a:t>
            </a:r>
            <a:r>
              <a:rPr lang="ru-RU" sz="2000">
                <a:solidFill>
                  <a:srgbClr val="FF0000"/>
                </a:solidFill>
              </a:rPr>
              <a:t>ь</a:t>
            </a:r>
            <a:r>
              <a:rPr lang="tt-RU" sz="2000">
                <a:solidFill>
                  <a:srgbClr val="FF0000"/>
                </a:solidFill>
              </a:rPr>
              <a:t>шаны азат итүдә катнаша.Фашистлар Пол</a:t>
            </a:r>
            <a:r>
              <a:rPr lang="ru-RU" sz="2000">
                <a:solidFill>
                  <a:srgbClr val="FF0000"/>
                </a:solidFill>
              </a:rPr>
              <a:t>ь</a:t>
            </a:r>
            <a:r>
              <a:rPr lang="tt-RU" sz="2000">
                <a:solidFill>
                  <a:srgbClr val="FF0000"/>
                </a:solidFill>
              </a:rPr>
              <a:t>шаны сугыш пла</a:t>
            </a:r>
            <a:r>
              <a:rPr lang="ru-RU" sz="2000">
                <a:solidFill>
                  <a:srgbClr val="FF0000"/>
                </a:solidFill>
              </a:rPr>
              <a:t>ц</a:t>
            </a:r>
            <a:r>
              <a:rPr lang="tt-RU" sz="2000">
                <a:solidFill>
                  <a:srgbClr val="FF0000"/>
                </a:solidFill>
              </a:rPr>
              <a:t>дармына </a:t>
            </a:r>
            <a:r>
              <a:rPr lang="ru-RU" sz="2000">
                <a:solidFill>
                  <a:srgbClr val="FF0000"/>
                </a:solidFill>
              </a:rPr>
              <a:t>әйләндерә</a:t>
            </a:r>
            <a:r>
              <a:rPr lang="tt-RU" sz="2000">
                <a:solidFill>
                  <a:srgbClr val="FF0000"/>
                </a:solidFill>
              </a:rPr>
              <a:t> .</a:t>
            </a:r>
            <a:r>
              <a:rPr lang="ru-RU" sz="2000">
                <a:solidFill>
                  <a:srgbClr val="FF0000"/>
                </a:solidFill>
              </a:rPr>
              <a:t> Һәрбер  авыл, шәһәр чын корылмаларга әйләнә. Шуңа күрә сугыш-ларда бик күп кан коела. Август ахырында Остров Мазовецкий </a:t>
            </a:r>
            <a:r>
              <a:rPr lang="tt-RU" sz="2000">
                <a:solidFill>
                  <a:srgbClr val="FF0000"/>
                </a:solidFill>
              </a:rPr>
              <a:t>шәһәре азат ителә һәм Нарев елгасы алына. 1945 елның гыйнварендә диви-зия част</a:t>
            </a:r>
            <a:r>
              <a:rPr lang="ru-RU" sz="2000">
                <a:solidFill>
                  <a:srgbClr val="FF0000"/>
                </a:solidFill>
              </a:rPr>
              <a:t>ь</a:t>
            </a:r>
            <a:r>
              <a:rPr lang="tt-RU" sz="2000">
                <a:solidFill>
                  <a:srgbClr val="FF0000"/>
                </a:solidFill>
              </a:rPr>
              <a:t>ләре Көнчыгыш Пруссия чигенә җитеп Алленфорд, Кунленгут, Хохенштейн шәһәрләрен алалар.Үзенең сугышчан юлын дивизия Фриш –Нерунгта (Германия)  тәмамлый.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23555" name="Picture 3" descr="PICT1620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3644900"/>
            <a:ext cx="4068762" cy="3049588"/>
          </a:xfrm>
          <a:noFill/>
          <a:ln/>
        </p:spPr>
      </p:pic>
      <p:pic>
        <p:nvPicPr>
          <p:cNvPr id="23558" name="Picture 6" descr="PICT16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644900"/>
            <a:ext cx="3959225" cy="2970213"/>
          </a:xfrm>
          <a:prstGeom prst="rect">
            <a:avLst/>
          </a:prstGeom>
          <a:noFill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188913"/>
            <a:ext cx="10429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44475"/>
            <a:ext cx="8662987" cy="1431925"/>
          </a:xfrm>
        </p:spPr>
        <p:txBody>
          <a:bodyPr/>
          <a:lstStyle/>
          <a:p>
            <a:r>
              <a:rPr lang="ru-RU">
                <a:solidFill>
                  <a:srgbClr val="FF0000"/>
                </a:solidFill>
              </a:rPr>
              <a:t>Булатов Фатых Гарипович</a:t>
            </a:r>
          </a:p>
        </p:txBody>
      </p:sp>
      <p:pic>
        <p:nvPicPr>
          <p:cNvPr id="26628" name="Picture 4" descr="p44_portretbulatova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628775"/>
            <a:ext cx="3262312" cy="4319588"/>
          </a:xfrm>
          <a:noFill/>
          <a:ln/>
        </p:spPr>
      </p:pic>
      <p:sp>
        <p:nvSpPr>
          <p:cNvPr id="26627" name="Rectangle 3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643438" y="1905000"/>
            <a:ext cx="4202112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t-RU" sz="2000">
                <a:solidFill>
                  <a:srgbClr val="FF0000"/>
                </a:solidFill>
              </a:rPr>
              <a:t>Булатов Фатых Гарипович- татар халкының танылган улы. Ул гади татар крест</a:t>
            </a:r>
            <a:r>
              <a:rPr lang="ru-RU" sz="2000">
                <a:solidFill>
                  <a:srgbClr val="FF0000"/>
                </a:solidFill>
              </a:rPr>
              <a:t>ь</a:t>
            </a:r>
            <a:r>
              <a:rPr lang="tt-RU" sz="2000">
                <a:solidFill>
                  <a:srgbClr val="FF0000"/>
                </a:solidFill>
              </a:rPr>
              <a:t>ян малаеннан Совет Армиясенең генерал-майор дәрәҗәсенә җитә.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2000">
                <a:solidFill>
                  <a:srgbClr val="FF0000"/>
                </a:solidFill>
              </a:rPr>
              <a:t>     1902 нче елда Татарстанның Азнакай районы Түбән Сукояш авылында туа.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2000">
                <a:solidFill>
                  <a:srgbClr val="FF0000"/>
                </a:solidFill>
              </a:rPr>
              <a:t>     Октябр</a:t>
            </a:r>
            <a:r>
              <a:rPr lang="ru-RU" sz="2000">
                <a:solidFill>
                  <a:srgbClr val="FF0000"/>
                </a:solidFill>
              </a:rPr>
              <a:t>ь</a:t>
            </a:r>
            <a:r>
              <a:rPr lang="tt-RU" sz="2000">
                <a:solidFill>
                  <a:srgbClr val="FF0000"/>
                </a:solidFill>
              </a:rPr>
              <a:t> револю</a:t>
            </a:r>
            <a:r>
              <a:rPr lang="ru-RU" sz="2000">
                <a:solidFill>
                  <a:srgbClr val="FF0000"/>
                </a:solidFill>
              </a:rPr>
              <a:t>ц</a:t>
            </a:r>
            <a:r>
              <a:rPr lang="tt-RU" sz="2000">
                <a:solidFill>
                  <a:srgbClr val="FF0000"/>
                </a:solidFill>
              </a:rPr>
              <a:t>иясеннән соң авыл Советы эшендә,мәг</a:t>
            </a:r>
            <a:r>
              <a:rPr lang="ru-RU" sz="2000">
                <a:solidFill>
                  <a:srgbClr val="FF0000"/>
                </a:solidFill>
              </a:rPr>
              <a:t>ъ</a:t>
            </a:r>
            <a:r>
              <a:rPr lang="tt-RU" sz="2000">
                <a:solidFill>
                  <a:srgbClr val="FF0000"/>
                </a:solidFill>
              </a:rPr>
              <a:t>рифәт,мәдәният өлкәләрендә эшли.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956550" y="188913"/>
            <a:ext cx="1042988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PICT16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6038"/>
            <a:ext cx="9144000" cy="6859588"/>
          </a:xfrm>
          <a:prstGeom prst="rect">
            <a:avLst/>
          </a:prstGeom>
          <a:noFill/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23850" y="1557338"/>
            <a:ext cx="83566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1923 елда ТатЦИКа исемендәге татар-башкорт  хәрби </a:t>
            </a:r>
          </a:p>
          <a:p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мәктәбен тәмамлап тормышын Совет Армиясе  бел</a:t>
            </a:r>
            <a:r>
              <a:rPr lang="tt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ә</a:t>
            </a:r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</a:t>
            </a:r>
          </a:p>
          <a:p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бәйли. </a:t>
            </a:r>
          </a:p>
          <a:p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1927 елдан – партия  сафларында. Сугыш  башланыр алдыннан Алабугада полк мәктәбе ,аннары баталь</a:t>
            </a:r>
            <a:r>
              <a:rPr lang="tt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он белән </a:t>
            </a:r>
            <a:r>
              <a:rPr lang="ru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җитәкчелек итә.</a:t>
            </a:r>
          </a:p>
          <a:p>
            <a:r>
              <a:rPr lang="tt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1939 нчы елда Монголиягә китә, көзен Буратиягә җибәрелә.</a:t>
            </a:r>
          </a:p>
          <a:p>
            <a:r>
              <a:rPr lang="tt-RU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1941 нче елдан 1945 нче елга хәтле фронтта полк, дивизия белән җитәкчелек итә.</a:t>
            </a:r>
            <a:endParaRPr lang="ru-RU" sz="24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42987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042988" y="836613"/>
            <a:ext cx="7669212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Булатов  Фатых Гарипович  сугыштагы батырлыклары</a:t>
            </a:r>
            <a:endParaRPr lang="en-US" sz="2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өчен  </a:t>
            </a:r>
            <a:r>
              <a:rPr lang="en-US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II</a:t>
            </a:r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дәрәҗәле Суворов , Сугыш Кызыл Байрак орденнары белән бүләкләнә. Аның Ватан алдындагы хезмәтләре дә югары бәяләнә. Ул ике Ленин ордены, дүрт Сугыш Кызыл Байрак орденнары кавалеры.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Сугыштан соң ул 1956 нчы елга кадәр Совет Армиясендә хезмәт итә. Үзенең тормышын яш</a:t>
            </a:r>
            <a:r>
              <a: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буынны тәрбияләүгә багышлый. Мәктәпләрдә,уку йортларында, яш</a:t>
            </a:r>
            <a:r>
              <a: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ләр алдына чыгышлар ясый.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Фатых Гарипович Совет комитетында,Татарстан Дәүләт музеенда, Мәскәү районының РК КПСС “Белем” җәмгыятендә сугыш ветераннарының әг</a:t>
            </a:r>
            <a:r>
              <a: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ъзасы була.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Яш</a:t>
            </a:r>
            <a:r>
              <a: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ләрне тәрбияләүдә зур тырышлык куйган өчен ул медал</a:t>
            </a:r>
            <a:r>
              <a: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ь</a:t>
            </a:r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һәм күп төрле грамоталар белән бүләкләнә.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Ф.Г.Булатов  РСФСР ның Югары Советына да сайлана.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Татарстан югары Советы Президиумы указы нигезендә аңа “Татарстанның атказанган мәдәният эшлеклесе” исеме бирелә.</a:t>
            </a:r>
          </a:p>
          <a:p>
            <a:r>
              <a:rPr lang="tt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Ул 1986 елның 30 нчы гыйнварендә үлә.</a:t>
            </a:r>
            <a:endParaRPr lang="ru-RU" sz="2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188913"/>
            <a:ext cx="1042987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solidFill>
                  <a:srgbClr val="FF0000"/>
                </a:solidFill>
              </a:rPr>
              <a:t>Әфганстан</a:t>
            </a:r>
          </a:p>
        </p:txBody>
      </p:sp>
      <p:pic>
        <p:nvPicPr>
          <p:cNvPr id="29700" name="Picture 4" descr="p49_leonidanan-evich1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2349500"/>
            <a:ext cx="3143250" cy="3722688"/>
          </a:xfrm>
          <a:noFill/>
          <a:ln/>
        </p:spPr>
      </p:pic>
      <p:sp>
        <p:nvSpPr>
          <p:cNvPr id="29699" name="Rectangle 3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356100" y="1844675"/>
            <a:ext cx="4560888" cy="41910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    Моисеенков  Леонид  Ананий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улы 1939 елның 13 февралендә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Брянск өлкәсенең Серпеевка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авылында туа. Дубровский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районындагы Речи</a:t>
            </a:r>
            <a:r>
              <a:rPr lang="ru-RU" sz="1800" i="1">
                <a:solidFill>
                  <a:srgbClr val="FF0000"/>
                </a:solidFill>
              </a:rPr>
              <a:t>ц</a:t>
            </a:r>
            <a:r>
              <a:rPr lang="tt-RU" sz="1800" i="1">
                <a:solidFill>
                  <a:srgbClr val="FF0000"/>
                </a:solidFill>
              </a:rPr>
              <a:t>а авылында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урта мәктәпне тәмамлый.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Армиядә хезмәт итә.1957 нче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елда  Омск шәһәрендә М.В.Фрунзе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исемендәге хәрби учили</a:t>
            </a:r>
            <a:r>
              <a:rPr lang="ru-RU" sz="1800" i="1">
                <a:solidFill>
                  <a:srgbClr val="FF0000"/>
                </a:solidFill>
              </a:rPr>
              <a:t>щ</a:t>
            </a:r>
            <a:r>
              <a:rPr lang="tt-RU" sz="1800" i="1">
                <a:solidFill>
                  <a:srgbClr val="FF0000"/>
                </a:solidFill>
              </a:rPr>
              <a:t>есын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тәмамлый.1961-1964 нче елларда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Пол</a:t>
            </a:r>
            <a:r>
              <a:rPr lang="ru-RU" sz="1800" i="1">
                <a:solidFill>
                  <a:srgbClr val="FF0000"/>
                </a:solidFill>
              </a:rPr>
              <a:t>ь</a:t>
            </a:r>
            <a:r>
              <a:rPr lang="tt-RU" sz="1800" i="1">
                <a:solidFill>
                  <a:srgbClr val="FF0000"/>
                </a:solidFill>
              </a:rPr>
              <a:t>шада хезмәт итә.1964-1969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нчы елларда КВИАУ да укый.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i="1">
                <a:solidFill>
                  <a:srgbClr val="FF0000"/>
                </a:solidFill>
              </a:rPr>
              <a:t>1975-1982 нче елларда Ерак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 i="1">
                <a:solidFill>
                  <a:srgbClr val="FF0000"/>
                </a:solidFill>
              </a:rPr>
              <a:t>К</a:t>
            </a:r>
            <a:r>
              <a:rPr lang="tt-RU" sz="1800" i="1">
                <a:solidFill>
                  <a:srgbClr val="FF0000"/>
                </a:solidFill>
              </a:rPr>
              <a:t>ө</a:t>
            </a:r>
            <a:r>
              <a:rPr lang="ru-RU" sz="1800" i="1">
                <a:solidFill>
                  <a:srgbClr val="FF0000"/>
                </a:solidFill>
              </a:rPr>
              <a:t>нчыгышта хезмәт итә.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1983-1985 нче елларда Әфганстанда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хезмәт итә.1985-1990 нчы елларда-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1800" i="1">
                <a:solidFill>
                  <a:srgbClr val="FF0000"/>
                </a:solidFill>
              </a:rPr>
              <a:t>Германиядә.</a:t>
            </a:r>
            <a:endParaRPr lang="ru-RU" sz="1800" i="1">
              <a:solidFill>
                <a:srgbClr val="FF0000"/>
              </a:solidFill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524750" y="333375"/>
            <a:ext cx="1042988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468313" y="1484313"/>
            <a:ext cx="4464050" cy="1944687"/>
          </a:xfrm>
        </p:spPr>
        <p:txBody>
          <a:bodyPr/>
          <a:lstStyle/>
          <a:p>
            <a:r>
              <a:rPr lang="tt-RU" sz="2000">
                <a:solidFill>
                  <a:srgbClr val="FF0000"/>
                </a:solidFill>
              </a:rPr>
              <a:t>1991-2003 нче елларда  23 нче мәктәптә ТИН</a:t>
            </a:r>
            <a:r>
              <a:rPr lang="ru-RU" sz="2000">
                <a:solidFill>
                  <a:srgbClr val="FF0000"/>
                </a:solidFill>
              </a:rPr>
              <a:t> укытучысы булып эшли. </a:t>
            </a:r>
            <a:r>
              <a:rPr lang="tt-RU" sz="2000" i="1">
                <a:solidFill>
                  <a:srgbClr val="FF0000"/>
                </a:solidFill>
              </a:rPr>
              <a:t>Леонид  Ананий</a:t>
            </a:r>
            <a:r>
              <a:rPr lang="ru-RU" sz="2000">
                <a:solidFill>
                  <a:srgbClr val="FF0000"/>
                </a:solidFill>
              </a:rPr>
              <a:t>  улы зур х</a:t>
            </a:r>
            <a:r>
              <a:rPr lang="tt-RU" sz="2000">
                <a:solidFill>
                  <a:srgbClr val="FF0000"/>
                </a:solidFill>
              </a:rPr>
              <a:t>ө</a:t>
            </a:r>
            <a:r>
              <a:rPr lang="ru-RU" sz="2000">
                <a:solidFill>
                  <a:srgbClr val="FF0000"/>
                </a:solidFill>
              </a:rPr>
              <a:t>рмәткә лаеклы укытучы.Аның белән  без горурланабыз.</a:t>
            </a:r>
          </a:p>
        </p:txBody>
      </p:sp>
      <p:pic>
        <p:nvPicPr>
          <p:cNvPr id="31747" name="Picture 3" descr="PICT1619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341438"/>
            <a:ext cx="3960812" cy="2971800"/>
          </a:xfrm>
          <a:noFill/>
          <a:ln/>
        </p:spPr>
      </p:pic>
      <p:pic>
        <p:nvPicPr>
          <p:cNvPr id="31750" name="Picture 6" descr="PICT1625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16013" y="3573463"/>
            <a:ext cx="3887787" cy="2916237"/>
          </a:xfrm>
          <a:noFill/>
          <a:ln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188913"/>
            <a:ext cx="10429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250825" y="1125538"/>
            <a:ext cx="8591550" cy="550862"/>
          </a:xfrm>
        </p:spPr>
        <p:txBody>
          <a:bodyPr/>
          <a:lstStyle/>
          <a:p>
            <a:pPr algn="ctr"/>
            <a:r>
              <a:rPr lang="ru-RU" sz="4000">
                <a:solidFill>
                  <a:srgbClr val="FF0000"/>
                </a:solidFill>
              </a:rPr>
              <a:t>Музеебызның экспонатлары</a:t>
            </a:r>
          </a:p>
        </p:txBody>
      </p:sp>
      <p:pic>
        <p:nvPicPr>
          <p:cNvPr id="34819" name="Picture 3" descr="kaski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905000"/>
            <a:ext cx="3848100" cy="2565400"/>
          </a:xfrm>
          <a:noFill/>
          <a:ln/>
        </p:spPr>
      </p:pic>
      <p:pic>
        <p:nvPicPr>
          <p:cNvPr id="34820" name="Picture 4" descr="p45_risunok1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84888" y="1844675"/>
            <a:ext cx="2198687" cy="2847975"/>
          </a:xfrm>
          <a:noFill/>
          <a:ln/>
        </p:spPr>
      </p:pic>
      <p:pic>
        <p:nvPicPr>
          <p:cNvPr id="34822" name="Picture 6" descr="p45_yeksponatyi"/>
          <p:cNvPicPr>
            <a:picLocks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924300" y="4076700"/>
            <a:ext cx="3921125" cy="2614613"/>
          </a:xfrm>
          <a:noFill/>
          <a:ln/>
        </p:spPr>
      </p:pic>
      <p:pic>
        <p:nvPicPr>
          <p:cNvPr id="10250" name="Picture 10" descr="логотип2"/>
          <p:cNvPicPr>
            <a:picLocks noChangeAspect="1" noChangeArrowheads="1"/>
          </p:cNvPicPr>
          <p:nvPr>
            <p:ph sz="quarter" idx="4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85113" y="188913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>
                <a:solidFill>
                  <a:srgbClr val="FF0000"/>
                </a:solidFill>
              </a:rPr>
              <a:t>Экскурсоводлар</a:t>
            </a:r>
          </a:p>
        </p:txBody>
      </p:sp>
      <p:pic>
        <p:nvPicPr>
          <p:cNvPr id="39940" name="Picture 4" descr="IMG_6495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060575"/>
            <a:ext cx="4424362" cy="2949575"/>
          </a:xfrm>
          <a:noFill/>
          <a:ln/>
        </p:spPr>
      </p:pic>
      <p:sp>
        <p:nvSpPr>
          <p:cNvPr id="39939" name="Rectangle 3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918075" y="2276475"/>
            <a:ext cx="3927475" cy="2736850"/>
          </a:xfrm>
        </p:spPr>
        <p:txBody>
          <a:bodyPr/>
          <a:lstStyle/>
          <a:p>
            <a:r>
              <a:rPr lang="ru-RU" sz="2400">
                <a:solidFill>
                  <a:schemeClr val="accent1"/>
                </a:solidFill>
              </a:rPr>
              <a:t>Музей активистларына, мәктәпне тәмамлаганда, «Мәктәп музее экскур-соводы»  таныклыгы тапшырыла.</a:t>
            </a:r>
            <a:r>
              <a:rPr lang="ru-RU" sz="2400"/>
              <a:t> </a:t>
            </a:r>
            <a:r>
              <a:rPr lang="ru-RU" sz="2800"/>
              <a:t> </a:t>
            </a: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667625" y="260350"/>
            <a:ext cx="1042988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>
                <a:solidFill>
                  <a:srgbClr val="FF0000"/>
                </a:solidFill>
              </a:rPr>
              <a:t>Музейны</a:t>
            </a:r>
            <a:r>
              <a:rPr lang="tt-RU" sz="3200">
                <a:solidFill>
                  <a:srgbClr val="FF0000"/>
                </a:solidFill>
              </a:rPr>
              <a:t>ң кунаклары</a:t>
            </a:r>
            <a:endParaRPr lang="ru-RU" sz="3200">
              <a:solidFill>
                <a:srgbClr val="FF0000"/>
              </a:solidFill>
            </a:endParaRPr>
          </a:p>
        </p:txBody>
      </p:sp>
      <p:pic>
        <p:nvPicPr>
          <p:cNvPr id="40964" name="Picture 4" descr="p51_veteranyi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412875"/>
            <a:ext cx="5832475" cy="3570288"/>
          </a:xfrm>
          <a:noFill/>
          <a:ln/>
        </p:spPr>
      </p:pic>
      <p:sp>
        <p:nvSpPr>
          <p:cNvPr id="40963" name="Rectangle 3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539750" y="5013325"/>
            <a:ext cx="8305800" cy="10826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t-RU" sz="2000">
                <a:solidFill>
                  <a:srgbClr val="FF0000"/>
                </a:solidFill>
              </a:rPr>
              <a:t>         Һәрбер уку елы безнең мәктәптә мәктәп музееннан башлана. Безнең музейның кунаклары - Бөек  Ватан сугышы ветераннары һәм башка мәктәп укучылары.Белем һәм тәрбия бирүдә музей бик әһәмиятле урын алып тора.Музейдагы экспонатлар , документлар,хезмәт кораллары тарихи үткәнебезгә кызыксыну тәрбиялиләр.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596188" y="333375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p51_shaymie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1773238"/>
            <a:ext cx="5040312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79388" y="836613"/>
            <a:ext cx="8470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Татарстан Республикасының президенты – </a:t>
            </a:r>
          </a:p>
          <a:p>
            <a:pPr algn="ctr"/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безнең музейның хөрмәтле кунагы</a:t>
            </a:r>
          </a:p>
        </p:txBody>
      </p:sp>
      <p:pic>
        <p:nvPicPr>
          <p:cNvPr id="41990" name="Picture 6" descr="PICT16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906713"/>
            <a:ext cx="3455988" cy="2592387"/>
          </a:xfrm>
          <a:prstGeom prst="rect">
            <a:avLst/>
          </a:prstGeom>
          <a:noFill/>
        </p:spPr>
      </p:pic>
      <p:pic>
        <p:nvPicPr>
          <p:cNvPr id="41991" name="Picture 7" descr="PICT16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4365625"/>
            <a:ext cx="3130550" cy="2346325"/>
          </a:xfrm>
          <a:prstGeom prst="rect">
            <a:avLst/>
          </a:prstGeom>
          <a:noFill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188913"/>
            <a:ext cx="10429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>
                <a:solidFill>
                  <a:srgbClr val="FF0000"/>
                </a:solidFill>
              </a:rPr>
              <a:t>Оештыручы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sz="half" idx="3"/>
          </p:nvPr>
        </p:nvSpPr>
        <p:spPr>
          <a:xfrm>
            <a:off x="4932363" y="2205038"/>
            <a:ext cx="3927475" cy="3024187"/>
          </a:xfrm>
        </p:spPr>
        <p:txBody>
          <a:bodyPr/>
          <a:lstStyle/>
          <a:p>
            <a:r>
              <a:rPr lang="ru-RU" sz="2400">
                <a:solidFill>
                  <a:srgbClr val="FF0000"/>
                </a:solidFill>
              </a:rPr>
              <a:t>Презентацияне  әзерләде:</a:t>
            </a:r>
          </a:p>
          <a:p>
            <a:r>
              <a:rPr lang="tt-RU" sz="2400">
                <a:solidFill>
                  <a:srgbClr val="FF0000"/>
                </a:solidFill>
              </a:rPr>
              <a:t>Җәг</a:t>
            </a:r>
            <a:r>
              <a:rPr lang="ru-RU" sz="2400">
                <a:solidFill>
                  <a:srgbClr val="FF0000"/>
                </a:solidFill>
              </a:rPr>
              <a:t>ъ</a:t>
            </a:r>
            <a:r>
              <a:rPr lang="tt-RU" sz="2400">
                <a:solidFill>
                  <a:srgbClr val="FF0000"/>
                </a:solidFill>
              </a:rPr>
              <a:t>фәрова Л.</a:t>
            </a:r>
          </a:p>
          <a:p>
            <a:pPr>
              <a:buFont typeface="Wingdings" pitchFamily="2" charset="2"/>
              <a:buNone/>
            </a:pPr>
            <a:r>
              <a:rPr lang="tt-RU" sz="2400">
                <a:solidFill>
                  <a:srgbClr val="FF0000"/>
                </a:solidFill>
              </a:rPr>
              <a:t> </a:t>
            </a:r>
            <a:r>
              <a:rPr lang="ru-RU" sz="2400">
                <a:solidFill>
                  <a:srgbClr val="FF0000"/>
                </a:solidFill>
              </a:rPr>
              <a:t>11сыйныф укучысы</a:t>
            </a:r>
          </a:p>
          <a:p>
            <a:r>
              <a:rPr lang="tt-RU" sz="2400">
                <a:solidFill>
                  <a:srgbClr val="FF0000"/>
                </a:solidFill>
              </a:rPr>
              <a:t>Җитәкче:</a:t>
            </a:r>
            <a:endParaRPr lang="ru-RU" sz="2400">
              <a:solidFill>
                <a:srgbClr val="FF0000"/>
              </a:solidFill>
            </a:endParaRPr>
          </a:p>
          <a:p>
            <a:pPr lvl="1"/>
            <a:r>
              <a:rPr lang="tt-RU" sz="2000">
                <a:solidFill>
                  <a:srgbClr val="FF0000"/>
                </a:solidFill>
              </a:rPr>
              <a:t>Кадырова Д.А.</a:t>
            </a:r>
          </a:p>
          <a:p>
            <a:pPr lvl="1"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</a:rPr>
              <a:t>I </a:t>
            </a:r>
            <a:r>
              <a:rPr lang="ru-RU" sz="2000">
                <a:solidFill>
                  <a:srgbClr val="FF0000"/>
                </a:solidFill>
              </a:rPr>
              <a:t>категорияле укытучы</a:t>
            </a:r>
          </a:p>
          <a:p>
            <a:endParaRPr lang="ru-RU" sz="2400">
              <a:solidFill>
                <a:srgbClr val="FF0000"/>
              </a:solidFill>
            </a:endParaRPr>
          </a:p>
        </p:txBody>
      </p:sp>
      <p:pic>
        <p:nvPicPr>
          <p:cNvPr id="12294" name="Picture 6" descr="PICT164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747713" y="5229225"/>
            <a:ext cx="53975" cy="71438"/>
          </a:xfrm>
        </p:spPr>
      </p:pic>
      <p:pic>
        <p:nvPicPr>
          <p:cNvPr id="12295" name="Picture 7" descr="PICT1647"/>
          <p:cNvPicPr>
            <a:picLocks noChangeAspect="1" noChangeArrowheads="1"/>
          </p:cNvPicPr>
          <p:nvPr/>
        </p:nvPicPr>
        <p:blipFill>
          <a:blip r:embed="rId3" cstate="print"/>
          <a:srcRect l="13115" t="13097" r="16876" b="11360"/>
          <a:stretch>
            <a:fillRect/>
          </a:stretch>
        </p:blipFill>
        <p:spPr bwMode="auto">
          <a:xfrm>
            <a:off x="323850" y="260350"/>
            <a:ext cx="1152525" cy="1657350"/>
          </a:xfrm>
          <a:prstGeom prst="rect">
            <a:avLst/>
          </a:prstGeom>
          <a:noFill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750" y="333375"/>
            <a:ext cx="1042988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 descr="PICT17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971550" y="2565400"/>
            <a:ext cx="3895725" cy="2922588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PICT15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56413"/>
          </a:xfrm>
          <a:prstGeom prst="rect">
            <a:avLst/>
          </a:prstGeom>
          <a:noFill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333375"/>
            <a:ext cx="1042987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827088" y="620713"/>
            <a:ext cx="6902450" cy="5835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FF0000"/>
                </a:solidFill>
              </a:rPr>
              <a:t>I. Музейның исеме:</a:t>
            </a:r>
            <a:r>
              <a:rPr lang="ru-RU" sz="2400">
                <a:solidFill>
                  <a:srgbClr val="FF0000"/>
                </a:solidFill>
              </a:rPr>
              <a:t> </a:t>
            </a:r>
            <a:r>
              <a:rPr lang="tt-RU"/>
              <a:t> </a:t>
            </a:r>
            <a:r>
              <a:rPr lang="tt-RU" sz="2400">
                <a:solidFill>
                  <a:srgbClr val="FF0000"/>
                </a:solidFill>
              </a:rPr>
              <a:t>Бөек  Ватан  сугышының 96 нчы укчы дивизиясенә багышланган "Сугышчан дан" музее</a:t>
            </a:r>
            <a:r>
              <a:rPr lang="tt-RU" sz="2400"/>
              <a:t> </a:t>
            </a:r>
            <a:r>
              <a:rPr lang="tt-RU" sz="2400">
                <a:solidFill>
                  <a:srgbClr val="FF0000"/>
                </a:solidFill>
              </a:rPr>
              <a:t>.</a:t>
            </a:r>
            <a:r>
              <a:rPr lang="tt-RU"/>
              <a:t> 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FF0000"/>
                </a:solidFill>
              </a:rPr>
              <a:t>II. Музейның оешуы   </a:t>
            </a:r>
            <a:r>
              <a:rPr lang="ru-RU" sz="2400">
                <a:solidFill>
                  <a:srgbClr val="FF0000"/>
                </a:solidFill>
              </a:rPr>
              <a:t>31. 03. 80 ел.Төрле елларда музей белән тарих укытучылары җитәкчелек итәләр: Краюшкина Л.В., Гайфутдинова Р.Ф., Овчинникова Н.Г..</a:t>
            </a: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FF0000"/>
                </a:solidFill>
              </a:rPr>
              <a:t>III.</a:t>
            </a:r>
            <a:r>
              <a:rPr lang="ru-RU" sz="2400">
                <a:solidFill>
                  <a:srgbClr val="FF0000"/>
                </a:solidFill>
              </a:rPr>
              <a:t>Музей </a:t>
            </a:r>
            <a:r>
              <a:rPr lang="tt-RU" sz="2400">
                <a:solidFill>
                  <a:srgbClr val="FF0000"/>
                </a:solidFill>
              </a:rPr>
              <a:t>96 нчы укчы дивизиясенә багышланган .</a:t>
            </a:r>
            <a:r>
              <a:rPr lang="ru-RU" sz="2400">
                <a:solidFill>
                  <a:srgbClr val="FF0000"/>
                </a:solidFill>
              </a:rPr>
              <a:t> Аның фондында: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сугыш кораллары;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 сугышчыларның шәхси киемнәре; 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фотолар; 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сугыш карталары; 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сугышчан  листовкалар; </a:t>
            </a:r>
          </a:p>
          <a:p>
            <a:pPr>
              <a:lnSpc>
                <a:spcPct val="80000"/>
              </a:lnSpc>
            </a:pPr>
            <a:r>
              <a:rPr lang="tt-RU" sz="2400">
                <a:solidFill>
                  <a:srgbClr val="FF0000"/>
                </a:solidFill>
              </a:rPr>
              <a:t> хатлар .</a:t>
            </a:r>
            <a:r>
              <a:rPr lang="tt-RU" sz="2400"/>
              <a:t> </a:t>
            </a:r>
            <a:endParaRPr lang="ru-RU" sz="240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FF0000"/>
                </a:solidFill>
              </a:rPr>
              <a:t>IV. Бүлекләрнең темалары</a:t>
            </a:r>
            <a:endParaRPr lang="ru-RU" sz="2400">
              <a:solidFill>
                <a:srgbClr val="FF0000"/>
              </a:solidFill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101013" y="188913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PICT15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3744913" cy="2809875"/>
          </a:xfrm>
          <a:prstGeom prst="rect">
            <a:avLst/>
          </a:prstGeom>
          <a:noFill/>
        </p:spPr>
      </p:pic>
      <p:pic>
        <p:nvPicPr>
          <p:cNvPr id="14341" name="Picture 5" descr="PICT15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196975"/>
            <a:ext cx="3384550" cy="2540000"/>
          </a:xfrm>
          <a:prstGeom prst="rect">
            <a:avLst/>
          </a:prstGeom>
          <a:noFill/>
        </p:spPr>
      </p:pic>
      <p:pic>
        <p:nvPicPr>
          <p:cNvPr id="14342" name="Picture 6" descr="PICT15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088" y="3733800"/>
            <a:ext cx="3744912" cy="2809875"/>
          </a:xfrm>
          <a:prstGeom prst="rect">
            <a:avLst/>
          </a:prstGeom>
          <a:noFill/>
        </p:spPr>
      </p:pic>
      <p:pic>
        <p:nvPicPr>
          <p:cNvPr id="14343" name="Picture 7" descr="PICT16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3716338"/>
            <a:ext cx="3744913" cy="2808287"/>
          </a:xfrm>
          <a:prstGeom prst="rect">
            <a:avLst/>
          </a:prstGeom>
          <a:noFill/>
        </p:spPr>
      </p:pic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750" y="404813"/>
            <a:ext cx="10429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900113" y="620713"/>
            <a:ext cx="6613525" cy="59070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 </a:t>
            </a:r>
            <a:r>
              <a:rPr lang="ru-RU" sz="2800">
                <a:solidFill>
                  <a:srgbClr val="FF0000"/>
                </a:solidFill>
              </a:rPr>
              <a:t>                              </a:t>
            </a:r>
            <a:r>
              <a:rPr lang="ru-RU" sz="2800" b="1">
                <a:solidFill>
                  <a:srgbClr val="FF0000"/>
                </a:solidFill>
              </a:rPr>
              <a:t>I кат</a:t>
            </a:r>
          </a:p>
          <a:p>
            <a:pPr>
              <a:buFont typeface="Wingdings" pitchFamily="2" charset="2"/>
              <a:buNone/>
            </a:pPr>
            <a:r>
              <a:rPr lang="ru-RU" sz="2000" b="1">
                <a:solidFill>
                  <a:srgbClr val="FF0000"/>
                </a:solidFill>
              </a:rPr>
              <a:t>     </a:t>
            </a:r>
            <a:r>
              <a:rPr lang="tt-RU" sz="2000" b="1">
                <a:solidFill>
                  <a:srgbClr val="FF0000"/>
                </a:solidFill>
              </a:rPr>
              <a:t>- Бөек Ватан сугышы башлану күренешләре;</a:t>
            </a:r>
          </a:p>
          <a:p>
            <a:pPr>
              <a:buFont typeface="Wingdings" pitchFamily="2" charset="2"/>
              <a:buNone/>
            </a:pPr>
            <a:r>
              <a:rPr lang="tt-RU" sz="2000" b="1">
                <a:solidFill>
                  <a:srgbClr val="FF0000"/>
                </a:solidFill>
              </a:rPr>
              <a:t>     - 96 нчы укчы дивизия формалашу;</a:t>
            </a:r>
          </a:p>
          <a:p>
            <a:pPr>
              <a:buFont typeface="Wingdings" pitchFamily="2" charset="2"/>
              <a:buNone/>
            </a:pPr>
            <a:r>
              <a:rPr lang="tt-RU" sz="2000" b="1">
                <a:solidFill>
                  <a:srgbClr val="FF0000"/>
                </a:solidFill>
              </a:rPr>
              <a:t>     - Дивизиянең Калуга һәм Белоруссиядәге  </a:t>
            </a:r>
          </a:p>
          <a:p>
            <a:pPr>
              <a:buFont typeface="Wingdings" pitchFamily="2" charset="2"/>
              <a:buNone/>
            </a:pPr>
            <a:r>
              <a:rPr lang="tt-RU" sz="2000" b="1">
                <a:solidFill>
                  <a:srgbClr val="FF0000"/>
                </a:solidFill>
              </a:rPr>
              <a:t>       көрәше;</a:t>
            </a:r>
          </a:p>
          <a:p>
            <a:pPr>
              <a:buFont typeface="Wingdings" pitchFamily="2" charset="2"/>
              <a:buNone/>
            </a:pPr>
            <a:r>
              <a:rPr lang="tt-RU" sz="2000" b="1">
                <a:solidFill>
                  <a:srgbClr val="FF0000"/>
                </a:solidFill>
              </a:rPr>
              <a:t>     - Гомель һәм Кенингсберг шәһәрләрен азат итү;</a:t>
            </a:r>
          </a:p>
          <a:p>
            <a:pPr>
              <a:buFont typeface="Wingdings" pitchFamily="2" charset="2"/>
              <a:buNone/>
            </a:pPr>
            <a:r>
              <a:rPr lang="tt-RU" sz="2000" b="1">
                <a:solidFill>
                  <a:srgbClr val="FF0000"/>
                </a:solidFill>
              </a:rPr>
              <a:t>     - Дивизиянең хәрәкәтләрен сурәтләгән карта.</a:t>
            </a:r>
            <a:r>
              <a:rPr lang="ru-RU" sz="2800" b="1">
                <a:solidFill>
                  <a:srgbClr val="FF0000"/>
                </a:solidFill>
              </a:rPr>
              <a:t>  </a:t>
            </a:r>
            <a:r>
              <a:rPr lang="ru-RU" sz="2000" b="1">
                <a:solidFill>
                  <a:srgbClr val="FF0000"/>
                </a:solidFill>
              </a:rPr>
              <a:t> </a:t>
            </a:r>
            <a:endParaRPr lang="ru-RU" sz="200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2800">
                <a:solidFill>
                  <a:srgbClr val="FF0000"/>
                </a:solidFill>
              </a:rPr>
              <a:t>                                                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>
                <a:solidFill>
                  <a:srgbClr val="FF0000"/>
                </a:solidFill>
              </a:rPr>
              <a:t>Баскыч</a:t>
            </a:r>
          </a:p>
          <a:p>
            <a:pPr algn="ctr">
              <a:buFont typeface="Wingdings" pitchFamily="2" charset="2"/>
              <a:buNone/>
            </a:pPr>
            <a:r>
              <a:rPr lang="ru-RU" sz="2800" b="1">
                <a:solidFill>
                  <a:srgbClr val="FF0000"/>
                </a:solidFill>
              </a:rPr>
              <a:t>        Советлар Союзы геройлары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>
                <a:solidFill>
                  <a:srgbClr val="FF0000"/>
                </a:solidFill>
              </a:rPr>
              <a:t>  галереясы</a:t>
            </a:r>
            <a:endParaRPr lang="ru-RU" sz="2000" b="1">
              <a:solidFill>
                <a:srgbClr val="FF0000"/>
              </a:solidFill>
            </a:endParaRP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101013" y="404813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PICT1608"/>
          <p:cNvPicPr>
            <a:picLocks noChangeAspect="1" noChangeArrowheads="1"/>
          </p:cNvPicPr>
          <p:nvPr/>
        </p:nvPicPr>
        <p:blipFill>
          <a:blip r:embed="rId2" cstate="print"/>
          <a:srcRect l="9956" t="7382" r="25027" b="5743"/>
          <a:stretch>
            <a:fillRect/>
          </a:stretch>
        </p:blipFill>
        <p:spPr bwMode="auto">
          <a:xfrm>
            <a:off x="384175" y="1268413"/>
            <a:ext cx="1595438" cy="2233612"/>
          </a:xfrm>
          <a:prstGeom prst="rect">
            <a:avLst/>
          </a:prstGeom>
          <a:noFill/>
        </p:spPr>
      </p:pic>
      <p:pic>
        <p:nvPicPr>
          <p:cNvPr id="44037" name="Picture 5" descr="PICT1609"/>
          <p:cNvPicPr>
            <a:picLocks noChangeAspect="1" noChangeArrowheads="1"/>
          </p:cNvPicPr>
          <p:nvPr/>
        </p:nvPicPr>
        <p:blipFill>
          <a:blip r:embed="rId3" cstate="print"/>
          <a:srcRect l="19093" t="3560" r="13924" b="10284"/>
          <a:stretch>
            <a:fillRect/>
          </a:stretch>
        </p:blipFill>
        <p:spPr bwMode="auto">
          <a:xfrm>
            <a:off x="5508625" y="1268413"/>
            <a:ext cx="1620838" cy="2232025"/>
          </a:xfrm>
          <a:prstGeom prst="rect">
            <a:avLst/>
          </a:prstGeom>
          <a:noFill/>
        </p:spPr>
      </p:pic>
      <p:pic>
        <p:nvPicPr>
          <p:cNvPr id="44039" name="Picture 7" descr="PICT1611"/>
          <p:cNvPicPr>
            <a:picLocks noChangeAspect="1" noChangeArrowheads="1"/>
          </p:cNvPicPr>
          <p:nvPr/>
        </p:nvPicPr>
        <p:blipFill>
          <a:blip r:embed="rId4" cstate="print"/>
          <a:srcRect l="15651" t="7858" r="16455" b="9930"/>
          <a:stretch>
            <a:fillRect/>
          </a:stretch>
        </p:blipFill>
        <p:spPr bwMode="auto">
          <a:xfrm>
            <a:off x="4591050" y="4005263"/>
            <a:ext cx="1636713" cy="2232025"/>
          </a:xfrm>
          <a:prstGeom prst="rect">
            <a:avLst/>
          </a:prstGeom>
          <a:noFill/>
        </p:spPr>
      </p:pic>
      <p:pic>
        <p:nvPicPr>
          <p:cNvPr id="44040" name="Picture 8" descr="PICT1612"/>
          <p:cNvPicPr>
            <a:picLocks noChangeAspect="1" noChangeArrowheads="1"/>
          </p:cNvPicPr>
          <p:nvPr/>
        </p:nvPicPr>
        <p:blipFill>
          <a:blip r:embed="rId5" cstate="print"/>
          <a:srcRect l="16307" r="18465" b="14299"/>
          <a:stretch>
            <a:fillRect/>
          </a:stretch>
        </p:blipFill>
        <p:spPr bwMode="auto">
          <a:xfrm>
            <a:off x="6394450" y="4005263"/>
            <a:ext cx="1562100" cy="2232025"/>
          </a:xfrm>
          <a:prstGeom prst="rect">
            <a:avLst/>
          </a:prstGeom>
          <a:noFill/>
        </p:spPr>
      </p:pic>
      <p:pic>
        <p:nvPicPr>
          <p:cNvPr id="44041" name="Picture 9" descr="PICT1613"/>
          <p:cNvPicPr>
            <a:picLocks noChangeAspect="1" noChangeArrowheads="1"/>
          </p:cNvPicPr>
          <p:nvPr/>
        </p:nvPicPr>
        <p:blipFill>
          <a:blip r:embed="rId6" cstate="print"/>
          <a:srcRect l="15077" t="6255" r="25278" b="19484"/>
          <a:stretch>
            <a:fillRect/>
          </a:stretch>
        </p:blipFill>
        <p:spPr bwMode="auto">
          <a:xfrm>
            <a:off x="2071688" y="1268413"/>
            <a:ext cx="1638300" cy="2232025"/>
          </a:xfrm>
          <a:prstGeom prst="rect">
            <a:avLst/>
          </a:prstGeom>
          <a:noFill/>
        </p:spPr>
      </p:pic>
      <p:pic>
        <p:nvPicPr>
          <p:cNvPr id="44043" name="Picture 11" descr="PICT1615"/>
          <p:cNvPicPr>
            <a:picLocks noChangeAspect="1" noChangeArrowheads="1"/>
          </p:cNvPicPr>
          <p:nvPr/>
        </p:nvPicPr>
        <p:blipFill>
          <a:blip r:embed="rId7" cstate="print"/>
          <a:srcRect l="11778" t="4036" r="15927" b="5057"/>
          <a:stretch>
            <a:fillRect/>
          </a:stretch>
        </p:blipFill>
        <p:spPr bwMode="auto">
          <a:xfrm>
            <a:off x="7235825" y="1268413"/>
            <a:ext cx="1595438" cy="2232025"/>
          </a:xfrm>
          <a:prstGeom prst="rect">
            <a:avLst/>
          </a:prstGeom>
          <a:noFill/>
        </p:spPr>
      </p:pic>
      <p:pic>
        <p:nvPicPr>
          <p:cNvPr id="44044" name="Picture 12" descr="PICT1616"/>
          <p:cNvPicPr>
            <a:picLocks noChangeAspect="1" noChangeArrowheads="1"/>
          </p:cNvPicPr>
          <p:nvPr/>
        </p:nvPicPr>
        <p:blipFill>
          <a:blip r:embed="rId8" cstate="print"/>
          <a:srcRect l="20871" t="3886" r="18082" b="16200"/>
          <a:stretch>
            <a:fillRect/>
          </a:stretch>
        </p:blipFill>
        <p:spPr bwMode="auto">
          <a:xfrm>
            <a:off x="3800475" y="1268413"/>
            <a:ext cx="1574800" cy="2232025"/>
          </a:xfrm>
          <a:prstGeom prst="rect">
            <a:avLst/>
          </a:prstGeom>
          <a:noFill/>
        </p:spPr>
      </p:pic>
      <p:pic>
        <p:nvPicPr>
          <p:cNvPr id="44045" name="Picture 13" descr="PICT1617"/>
          <p:cNvPicPr>
            <a:picLocks noChangeAspect="1" noChangeArrowheads="1"/>
          </p:cNvPicPr>
          <p:nvPr/>
        </p:nvPicPr>
        <p:blipFill>
          <a:blip r:embed="rId9" cstate="print"/>
          <a:srcRect l="26994" t="8682" r="16545" b="26814"/>
          <a:stretch>
            <a:fillRect/>
          </a:stretch>
        </p:blipFill>
        <p:spPr bwMode="auto">
          <a:xfrm>
            <a:off x="2843213" y="4005263"/>
            <a:ext cx="1608137" cy="2232025"/>
          </a:xfrm>
          <a:prstGeom prst="rect">
            <a:avLst/>
          </a:prstGeom>
          <a:noFill/>
        </p:spPr>
      </p:pic>
      <p:pic>
        <p:nvPicPr>
          <p:cNvPr id="44047" name="Picture 15" descr="PICT1614"/>
          <p:cNvPicPr>
            <a:picLocks noChangeAspect="1" noChangeArrowheads="1"/>
          </p:cNvPicPr>
          <p:nvPr/>
        </p:nvPicPr>
        <p:blipFill>
          <a:blip r:embed="rId10" cstate="print"/>
          <a:srcRect l="16806" t="3116" r="20406" b="18352"/>
          <a:stretch>
            <a:fillRect/>
          </a:stretch>
        </p:blipFill>
        <p:spPr bwMode="auto">
          <a:xfrm>
            <a:off x="1042988" y="4005263"/>
            <a:ext cx="1584325" cy="2232025"/>
          </a:xfrm>
          <a:prstGeom prst="rect">
            <a:avLst/>
          </a:prstGeom>
          <a:noFill/>
        </p:spPr>
      </p:pic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250825" y="423863"/>
            <a:ext cx="8893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Советлар Союзы геройлары галереясы</a:t>
            </a: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1013" y="0"/>
            <a:ext cx="1042987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611188" y="765175"/>
            <a:ext cx="7118350" cy="5835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>
                <a:solidFill>
                  <a:srgbClr val="FF0000"/>
                </a:solidFill>
              </a:rPr>
              <a:t>Дивизия Тула </a:t>
            </a:r>
            <a:r>
              <a:rPr lang="tt-RU" sz="2400">
                <a:solidFill>
                  <a:srgbClr val="FF0000"/>
                </a:solidFill>
              </a:rPr>
              <a:t>өлкәсендәге </a:t>
            </a:r>
            <a:r>
              <a:rPr lang="en-US" sz="2400">
                <a:solidFill>
                  <a:srgbClr val="FF0000"/>
                </a:solidFill>
              </a:rPr>
              <a:t>II</a:t>
            </a:r>
            <a:r>
              <a:rPr lang="tt-RU" sz="2400">
                <a:solidFill>
                  <a:srgbClr val="FF0000"/>
                </a:solidFill>
              </a:rPr>
              <a:t> армиянең 7нче номерлы боерыгы буенча 1943 елның </a:t>
            </a:r>
            <a:r>
              <a:rPr lang="ru-RU" sz="2400">
                <a:solidFill>
                  <a:srgbClr val="FF0000"/>
                </a:solidFill>
              </a:rPr>
              <a:t>   18 нче апрелендә формалаша. Дивизиянең штабы Крюково авылында урнаша.Аның составында - 331, 335, 350 нче укчы полклары,1059 нчы артиллерия полкы, 449 нчы аерым танк дивизионы .</a:t>
            </a:r>
          </a:p>
          <a:p>
            <a:pPr>
              <a:lnSpc>
                <a:spcPct val="90000"/>
              </a:lnSpc>
            </a:pPr>
            <a:r>
              <a:rPr lang="tt-RU" sz="2400">
                <a:solidFill>
                  <a:srgbClr val="FF0000"/>
                </a:solidFill>
              </a:rPr>
              <a:t>Бу күпмилләтле дивизия була. Ул 63 милләт вәкилләреннән тора.</a:t>
            </a:r>
          </a:p>
          <a:p>
            <a:pPr>
              <a:lnSpc>
                <a:spcPct val="90000"/>
              </a:lnSpc>
            </a:pPr>
            <a:r>
              <a:rPr lang="tt-RU" sz="2400">
                <a:solidFill>
                  <a:srgbClr val="FF0000"/>
                </a:solidFill>
              </a:rPr>
              <a:t>Үзенең сугышчан юлын дивизия Калуга өлкәсендәге Брянск фронты составында башлый. 1943 елның 14 маенда Орлов өлкәсенең Русец районындагы сугышларда катнаша. Милеево районы тирәсендә 5 көн буе каты сугышлар бара.</a:t>
            </a:r>
            <a:r>
              <a:rPr lang="ru-RU" sz="2400">
                <a:solidFill>
                  <a:srgbClr val="FF0000"/>
                </a:solidFill>
              </a:rPr>
              <a:t> Дивизия 24 авылны азат итә һәм Мәскәү-Брянск тимер юлына чыга.</a:t>
            </a: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101013" y="188913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1042988" y="765175"/>
            <a:ext cx="6902450" cy="59070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>
                <a:solidFill>
                  <a:srgbClr val="FF0000"/>
                </a:solidFill>
              </a:rPr>
              <a:t>Дивизия 1943 елның нояберендә «Багратион» операциясендә д</a:t>
            </a:r>
            <a:r>
              <a:rPr lang="tt-RU" sz="2400">
                <a:solidFill>
                  <a:srgbClr val="FF0000"/>
                </a:solidFill>
              </a:rPr>
              <a:t>ә </a:t>
            </a:r>
            <a:r>
              <a:rPr lang="ru-RU" sz="2400">
                <a:solidFill>
                  <a:srgbClr val="FF0000"/>
                </a:solidFill>
              </a:rPr>
              <a:t>катнаша һәм Белоруссияне азат итә. Дивизия полклары Халь</a:t>
            </a:r>
            <a:r>
              <a:rPr lang="tt-RU" sz="2400">
                <a:solidFill>
                  <a:srgbClr val="FF0000"/>
                </a:solidFill>
              </a:rPr>
              <a:t>ч ны алып Соң елгасыннан Вятка-Старое село шәһәренә җитәләр һәм Гомел</a:t>
            </a:r>
            <a:r>
              <a:rPr lang="ru-RU" sz="2400">
                <a:solidFill>
                  <a:srgbClr val="FF0000"/>
                </a:solidFill>
              </a:rPr>
              <a:t>ь</a:t>
            </a:r>
            <a:r>
              <a:rPr lang="tt-RU" sz="2400">
                <a:solidFill>
                  <a:srgbClr val="FF0000"/>
                </a:solidFill>
              </a:rPr>
              <a:t> төркемен тар-мар китерәләр.</a:t>
            </a:r>
          </a:p>
          <a:p>
            <a:pPr>
              <a:lnSpc>
                <a:spcPct val="90000"/>
              </a:lnSpc>
            </a:pPr>
            <a:r>
              <a:rPr lang="tt-RU" sz="2400">
                <a:solidFill>
                  <a:srgbClr val="FF0000"/>
                </a:solidFill>
              </a:rPr>
              <a:t>1944 нче елның июнендә дивизия  Березин елгасын чыгып  Бобруйск юнәлешен ала. Июл</a:t>
            </a:r>
            <a:r>
              <a:rPr lang="ru-RU" sz="2400">
                <a:solidFill>
                  <a:srgbClr val="FF0000"/>
                </a:solidFill>
              </a:rPr>
              <a:t>ь</a:t>
            </a:r>
            <a:r>
              <a:rPr lang="tt-RU" sz="2400">
                <a:solidFill>
                  <a:srgbClr val="FF0000"/>
                </a:solidFill>
              </a:rPr>
              <a:t>дә Осиповичи,Бароновичи,Ша</a:t>
            </a:r>
            <a:r>
              <a:rPr lang="ru-RU" sz="2400">
                <a:solidFill>
                  <a:srgbClr val="FF0000"/>
                </a:solidFill>
              </a:rPr>
              <a:t>ц</a:t>
            </a:r>
            <a:r>
              <a:rPr lang="tt-RU" sz="2400">
                <a:solidFill>
                  <a:srgbClr val="FF0000"/>
                </a:solidFill>
              </a:rPr>
              <a:t>,Узда шәһәрләре азат ителә.</a:t>
            </a:r>
          </a:p>
          <a:p>
            <a:pPr>
              <a:lnSpc>
                <a:spcPct val="90000"/>
              </a:lnSpc>
            </a:pPr>
            <a:r>
              <a:rPr lang="tt-RU" sz="2400">
                <a:solidFill>
                  <a:srgbClr val="FF0000"/>
                </a:solidFill>
              </a:rPr>
              <a:t>Алда каты сугышлар Слоним шәһәре өчен була. Дүрт ел буена фашистлар Ша</a:t>
            </a:r>
            <a:r>
              <a:rPr lang="ru-RU" sz="2400">
                <a:solidFill>
                  <a:srgbClr val="FF0000"/>
                </a:solidFill>
              </a:rPr>
              <a:t>ц</a:t>
            </a:r>
            <a:r>
              <a:rPr lang="tt-RU" sz="2400">
                <a:solidFill>
                  <a:srgbClr val="FF0000"/>
                </a:solidFill>
              </a:rPr>
              <a:t> елгасының биек уң ярын төзекләндергән-нәр. Хәзер дивизиягә бу корылмаларны җимереп шәһәрне алырга кирәк була.</a:t>
            </a:r>
            <a:endParaRPr lang="ru-RU" sz="2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0250" name="Picture 10" descr="логотип2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101013" y="188913"/>
            <a:ext cx="1042987" cy="1035050"/>
          </a:xfrm>
          <a:noFill/>
          <a:ln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1">
      <a:dk1>
        <a:srgbClr val="FF9900"/>
      </a:dk1>
      <a:lt1>
        <a:srgbClr val="FFFFFF"/>
      </a:lt1>
      <a:dk2>
        <a:srgbClr val="FFCC66"/>
      </a:dk2>
      <a:lt2>
        <a:srgbClr val="CC6600"/>
      </a:lt2>
      <a:accent1>
        <a:srgbClr val="F05000"/>
      </a:accent1>
      <a:accent2>
        <a:srgbClr val="B28300"/>
      </a:accent2>
      <a:accent3>
        <a:srgbClr val="FFE2B8"/>
      </a:accent3>
      <a:accent4>
        <a:srgbClr val="DADADA"/>
      </a:accent4>
      <a:accent5>
        <a:srgbClr val="F6B3AA"/>
      </a:accent5>
      <a:accent6>
        <a:srgbClr val="A17600"/>
      </a:accent6>
      <a:hlink>
        <a:srgbClr val="99CC00"/>
      </a:hlink>
      <a:folHlink>
        <a:srgbClr val="008000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304</TotalTime>
  <Words>530</Words>
  <Application>Microsoft Office PowerPoint</Application>
  <PresentationFormat>Экран (4:3)</PresentationFormat>
  <Paragraphs>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Times New Roman</vt:lpstr>
      <vt:lpstr>Wingdings</vt:lpstr>
      <vt:lpstr>Трава</vt:lpstr>
      <vt:lpstr>Слайд 1</vt:lpstr>
      <vt:lpstr>Оештыручы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Булатов Фатых Гарипович</vt:lpstr>
      <vt:lpstr>Слайд 12</vt:lpstr>
      <vt:lpstr>Слайд 13</vt:lpstr>
      <vt:lpstr>Әфганстан</vt:lpstr>
      <vt:lpstr>Слайд 15</vt:lpstr>
      <vt:lpstr>Музеебызның экспонатлары</vt:lpstr>
      <vt:lpstr>Экскурсоводлар</vt:lpstr>
      <vt:lpstr>Музейның кунаклары</vt:lpstr>
      <vt:lpstr>Слайд 19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 истории и обществознания</dc:title>
  <dc:creator>Дания Кадырова</dc:creator>
  <cp:lastModifiedBy>Кабинет10</cp:lastModifiedBy>
  <cp:revision>15</cp:revision>
  <dcterms:created xsi:type="dcterms:W3CDTF">2008-04-14T18:25:37Z</dcterms:created>
  <dcterms:modified xsi:type="dcterms:W3CDTF">2013-12-30T07:33:28Z</dcterms:modified>
</cp:coreProperties>
</file>